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Roboto Mon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20" Type="http://schemas.openxmlformats.org/officeDocument/2006/relationships/slide" Target="slides/slide16.xml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22" Type="http://schemas.openxmlformats.org/officeDocument/2006/relationships/slide" Target="slides/slide18.xml"/><Relationship Id="rId44" Type="http://schemas.openxmlformats.org/officeDocument/2006/relationships/font" Target="fonts/RobotoMono-bold.fntdata"/><Relationship Id="rId21" Type="http://schemas.openxmlformats.org/officeDocument/2006/relationships/slide" Target="slides/slide17.xml"/><Relationship Id="rId43" Type="http://schemas.openxmlformats.org/officeDocument/2006/relationships/font" Target="fonts/RobotoMono-regular.fntdata"/><Relationship Id="rId24" Type="http://schemas.openxmlformats.org/officeDocument/2006/relationships/slide" Target="slides/slide20.xml"/><Relationship Id="rId46" Type="http://schemas.openxmlformats.org/officeDocument/2006/relationships/font" Target="fonts/RobotoMono-boldItalic.fntdata"/><Relationship Id="rId23" Type="http://schemas.openxmlformats.org/officeDocument/2006/relationships/slide" Target="slides/slide19.xml"/><Relationship Id="rId45" Type="http://schemas.openxmlformats.org/officeDocument/2006/relationships/font" Target="fonts/RobotoMon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font" Target="fonts/Roboto-regular.fntdata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gif>
</file>

<file path=ppt/media/image2.png>
</file>

<file path=ppt/media/image20.gif>
</file>

<file path=ppt/media/image21.gif>
</file>

<file path=ppt/media/image22.png>
</file>

<file path=ppt/media/image3.jp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Position, dimension, guidelines, chains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6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20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21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Relationship Id="rId4" Type="http://schemas.openxmlformats.org/officeDocument/2006/relationships/image" Target="../media/image1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Relationship Id="rId4" Type="http://schemas.openxmlformats.org/officeDocument/2006/relationships/hyperlink" Target="https://goo.gl/ibchbB" TargetMode="External"/><Relationship Id="rId5" Type="http://schemas.openxmlformats.org/officeDocument/2006/relationships/hyperlink" Target="https://goo.gl/i5Thzq" TargetMode="External"/><Relationship Id="rId6" Type="http://schemas.openxmlformats.org/officeDocument/2006/relationships/hyperlink" Target="https://goo.gl/yrUdci" TargetMode="External"/><Relationship Id="rId7" Type="http://schemas.openxmlformats.org/officeDocument/2006/relationships/hyperlink" Target="https://goo.gl/f8RczZ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gif"/><Relationship Id="rId4" Type="http://schemas.openxmlformats.org/officeDocument/2006/relationships/image" Target="../media/image5.gif"/><Relationship Id="rId5" Type="http://schemas.openxmlformats.org/officeDocument/2006/relationships/image" Target="../media/image19.gif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Creating</a:t>
            </a:r>
            <a:r>
              <a:rPr b="0" i="0" lang="en" sz="36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3600" u="none" cap="none" strike="noStrike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Awesome Animations</a:t>
            </a:r>
            <a:r>
              <a:rPr b="0" i="0" lang="en" sz="36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</a:t>
            </a:r>
            <a:r>
              <a:rPr b="0" i="0" lang="en" sz="3600" u="none" cap="none" strike="noStrike">
                <a:solidFill>
                  <a:srgbClr val="5572FA"/>
                </a:solidFill>
                <a:latin typeface="Roboto"/>
                <a:ea typeface="Roboto"/>
                <a:cs typeface="Roboto"/>
                <a:sym typeface="Roboto"/>
              </a:rPr>
              <a:t>ConstraintLayout</a:t>
            </a:r>
            <a:r>
              <a:rPr b="0" i="0" lang="en" sz="36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&amp; </a:t>
            </a:r>
            <a:r>
              <a:rPr b="0" i="0" lang="en" sz="3600" u="none" cap="none" strike="noStrike">
                <a:solidFill>
                  <a:srgbClr val="B388FF"/>
                </a:solidFill>
                <a:latin typeface="Roboto"/>
                <a:ea typeface="Roboto"/>
                <a:cs typeface="Roboto"/>
                <a:sym typeface="Roboto"/>
              </a:rPr>
              <a:t>ConstraintSet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1204" y="3279650"/>
            <a:ext cx="745698" cy="74984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900796" y="3330250"/>
            <a:ext cx="21720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Hari Vignesh Jayapalan</a:t>
            </a:r>
            <a:endParaRPr b="0" i="0" sz="14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1DCAFF"/>
                </a:solidFill>
                <a:latin typeface="Roboto"/>
                <a:ea typeface="Roboto"/>
                <a:cs typeface="Roboto"/>
                <a:sym typeface="Roboto"/>
              </a:rPr>
              <a:t>@HariOfSpades</a:t>
            </a:r>
            <a:endParaRPr b="0" i="0" sz="1400" u="none" cap="none" strike="noStrike">
              <a:solidFill>
                <a:srgbClr val="1DCA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303030"/>
                </a:solidFill>
                <a:latin typeface="Arial"/>
                <a:ea typeface="Arial"/>
                <a:cs typeface="Arial"/>
                <a:sym typeface="Arial"/>
              </a:rPr>
              <a:t>Step 1:</a:t>
            </a: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28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First Layout</a:t>
            </a:r>
            <a:endParaRPr b="0" i="0" sz="28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225975" y="1152475"/>
            <a:ext cx="441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support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"@+id/root"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1200" u="none" cap="none" strike="noStrike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"@+id/imageView"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"100dp"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"100dp"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marginEnd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marginStart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marginTop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app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srcCompat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"@drawable/android"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/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/android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support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1200" u="none" cap="none" strike="noStrike">
              <a:solidFill>
                <a:srgbClr val="E67C7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 rotWithShape="1">
          <a:blip r:embed="rId3">
            <a:alphaModFix/>
          </a:blip>
          <a:srcRect b="0" l="1617" r="52561" t="12799"/>
          <a:stretch/>
        </p:blipFill>
        <p:spPr>
          <a:xfrm>
            <a:off x="4707675" y="1152475"/>
            <a:ext cx="1982201" cy="307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b="0" l="51278" r="0" t="12799"/>
          <a:stretch/>
        </p:blipFill>
        <p:spPr>
          <a:xfrm>
            <a:off x="6785224" y="1152475"/>
            <a:ext cx="2107676" cy="3077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Step 2: </a:t>
            </a:r>
            <a:r>
              <a:rPr b="0" i="0" lang="en" sz="2800" u="none" cap="none" strike="noStrike">
                <a:solidFill>
                  <a:srgbClr val="5572FA"/>
                </a:solidFill>
                <a:latin typeface="Arial"/>
                <a:ea typeface="Arial"/>
                <a:cs typeface="Arial"/>
                <a:sym typeface="Arial"/>
              </a:rPr>
              <a:t>Second Layout</a:t>
            </a:r>
            <a:endParaRPr b="0" i="0" sz="2800" u="none" cap="none" strike="noStrike">
              <a:solidFill>
                <a:srgbClr val="5572F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236725" y="1152475"/>
            <a:ext cx="4401000" cy="37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support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"@+id/root"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....&gt;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1200" u="none" cap="none" strike="noStrike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"@+id/imageView"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"250dp"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"250dp"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marginBottom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marginEnd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DB4437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marginStart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"8dp"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....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app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srcCompat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0F9D58"/>
                </a:solidFill>
                <a:latin typeface="Roboto Mono"/>
                <a:ea typeface="Roboto Mono"/>
                <a:cs typeface="Roboto Mono"/>
                <a:sym typeface="Roboto Mono"/>
              </a:rPr>
              <a:t>"@drawable/android"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/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b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/android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support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673AB7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</a:t>
            </a:r>
            <a:r>
              <a:rPr b="0" i="0" lang="en" sz="1200" u="none" cap="none" strike="noStrike">
                <a:solidFill>
                  <a:srgbClr val="E67C7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1200" u="none" cap="none" strike="noStrike">
              <a:solidFill>
                <a:srgbClr val="E67C7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 rotWithShape="1">
          <a:blip r:embed="rId4">
            <a:alphaModFix/>
          </a:blip>
          <a:srcRect b="0" l="1382" r="51116" t="12945"/>
          <a:stretch/>
        </p:blipFill>
        <p:spPr>
          <a:xfrm>
            <a:off x="4789800" y="1456050"/>
            <a:ext cx="1995775" cy="297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4">
            <a:alphaModFix/>
          </a:blip>
          <a:srcRect b="0" l="51114" r="0" t="12945"/>
          <a:stretch/>
        </p:blipFill>
        <p:spPr>
          <a:xfrm>
            <a:off x="6881999" y="1456050"/>
            <a:ext cx="2053951" cy="297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/>
        </p:nvSpPr>
        <p:spPr>
          <a:xfrm>
            <a:off x="311700" y="348181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Step 3:</a:t>
            </a: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2800" u="none" cap="none" strike="noStrike">
                <a:solidFill>
                  <a:srgbClr val="00BFA4"/>
                </a:solidFill>
                <a:latin typeface="Arial"/>
                <a:ea typeface="Arial"/>
                <a:cs typeface="Arial"/>
                <a:sym typeface="Arial"/>
              </a:rPr>
              <a:t>Transition</a:t>
            </a:r>
            <a:endParaRPr b="0" i="0" sz="2800" u="none" cap="none" strike="noStrike">
              <a:solidFill>
                <a:srgbClr val="00BFA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311700" y="969550"/>
            <a:ext cx="7972500" cy="3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createAnimation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constraintOne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clone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//CL id of 1st layout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constraintTwo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load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(this,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r>
              <a:rPr b="0" i="0" lang="en" sz="14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b="0" i="0" lang="en" sz="14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//2nd layout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findViewById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14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&gt;(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).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setOnClickListener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0" i="0" lang="en" sz="14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if(set)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constraint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applyTo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!set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b="0" i="0" lang="en" sz="14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4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400" u="none" cap="none" strike="noStrike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45" name="Google Shape;14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/>
        </p:nvSpPr>
        <p:spPr>
          <a:xfrm>
            <a:off x="6555900" y="4600150"/>
            <a:ext cx="22764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Java : </a:t>
            </a:r>
            <a:r>
              <a:rPr b="0" i="0" lang="en" sz="1400" u="none" cap="none" strike="noStrike">
                <a:solidFill>
                  <a:srgbClr val="5572FA"/>
                </a:solidFill>
                <a:latin typeface="Roboto"/>
                <a:ea typeface="Roboto"/>
                <a:cs typeface="Roboto"/>
                <a:sym typeface="Roboto"/>
              </a:rPr>
              <a:t>goo.gl/Aooymi</a:t>
            </a:r>
            <a:endParaRPr b="0" i="0" sz="1400" u="none" cap="none" strike="noStrike">
              <a:solidFill>
                <a:srgbClr val="5572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Step 4?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3232850" y="2052975"/>
            <a:ext cx="26784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00BFA4"/>
                </a:solidFill>
                <a:latin typeface="Arial"/>
                <a:ea typeface="Arial"/>
                <a:cs typeface="Arial"/>
                <a:sym typeface="Arial"/>
              </a:rPr>
              <a:t>Run!</a:t>
            </a:r>
            <a:endParaRPr b="0" i="0" sz="4800" u="none" cap="none" strike="noStrike">
              <a:solidFill>
                <a:srgbClr val="00BFA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?: </a:t>
            </a:r>
            <a:r>
              <a:rPr b="0" i="0" lang="en" sz="2800" u="none" cap="none" strike="noStrike">
                <a:solidFill>
                  <a:srgbClr val="9C27B0"/>
                </a:solidFill>
                <a:latin typeface="Arial"/>
                <a:ea typeface="Arial"/>
                <a:cs typeface="Arial"/>
                <a:sym typeface="Arial"/>
              </a:rPr>
              <a:t>ConstraintSet</a:t>
            </a:r>
            <a:endParaRPr b="0" i="0" sz="2800" u="none" cap="none" strike="noStrike">
              <a:solidFill>
                <a:srgbClr val="9C27B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311700" y="1522025"/>
            <a:ext cx="8254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8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class allows you to define programmatically a set of constraints to be used with ConstraintLayout **/</a:t>
            </a:r>
            <a:endParaRPr b="0" i="0" sz="1800" u="none" cap="none" strike="noStrike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?:</a:t>
            </a:r>
            <a:r>
              <a:rPr b="0" i="0" lang="en" sz="28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2800" u="none" cap="none" strike="noStrike">
                <a:solidFill>
                  <a:srgbClr val="1DCAFF"/>
                </a:solidFill>
                <a:latin typeface="Arial"/>
                <a:ea typeface="Arial"/>
                <a:cs typeface="Arial"/>
                <a:sym typeface="Arial"/>
              </a:rPr>
              <a:t>clone(), </a:t>
            </a:r>
            <a:r>
              <a:rPr b="0" i="0" lang="en" sz="2800" u="none" cap="none" strike="noStrike">
                <a:solidFill>
                  <a:srgbClr val="00BFA4"/>
                </a:solidFill>
                <a:latin typeface="Arial"/>
                <a:ea typeface="Arial"/>
                <a:cs typeface="Arial"/>
                <a:sym typeface="Arial"/>
              </a:rPr>
              <a:t>load()</a:t>
            </a:r>
            <a:endParaRPr b="0" i="0" sz="2800" u="none" cap="none" strike="noStrike">
              <a:solidFill>
                <a:srgbClr val="00BFA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311700" y="1329725"/>
            <a:ext cx="8254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constraintOne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clone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method, will absorb all the constraint mappings and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properties of a particular layout.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constraintTwo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load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(this,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r>
              <a:rPr b="0" i="0" lang="en" sz="18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b="0" i="0" lang="en" sz="18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method, will absorb all the constraint mappings and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properties of a particular layout.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endParaRPr b="0" i="0" sz="1800" u="none" cap="none" strike="noStrike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?: </a:t>
            </a:r>
            <a:r>
              <a:rPr b="0" i="0" lang="en" sz="2800" u="none" cap="none" strike="noStrike">
                <a:solidFill>
                  <a:srgbClr val="9C27B0"/>
                </a:solidFill>
                <a:latin typeface="Arial"/>
                <a:ea typeface="Arial"/>
                <a:cs typeface="Arial"/>
                <a:sym typeface="Arial"/>
              </a:rPr>
              <a:t>TransitionManager</a:t>
            </a:r>
            <a:endParaRPr b="0" i="0" sz="2800" u="none" cap="none" strike="noStrike">
              <a:solidFill>
                <a:srgbClr val="9C27B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311700" y="1297850"/>
            <a:ext cx="8254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class manages the set of transitions that fire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when there is a change of Scene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constLayoutID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convenience method to animate, using the default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8A8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?:</a:t>
            </a:r>
            <a:r>
              <a:rPr b="0" i="0" lang="en" sz="28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2800" u="none" cap="none" strike="noStrike">
                <a:solidFill>
                  <a:srgbClr val="00BFA4"/>
                </a:solidFill>
                <a:latin typeface="Arial"/>
                <a:ea typeface="Arial"/>
                <a:cs typeface="Arial"/>
                <a:sym typeface="Arial"/>
              </a:rPr>
              <a:t>applyTo()</a:t>
            </a:r>
            <a:endParaRPr b="0" i="0" sz="2800" u="none" cap="none" strike="noStrike">
              <a:solidFill>
                <a:srgbClr val="00BFA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9"/>
          <p:cNvSpPr txBox="1"/>
          <p:nvPr/>
        </p:nvSpPr>
        <p:spPr>
          <a:xfrm>
            <a:off x="311700" y="1522025"/>
            <a:ext cx="8254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applyTo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/** sets or applies the new or requested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 to the view specified.</a:t>
            </a:r>
            <a:b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**/</a:t>
            </a:r>
            <a:endParaRPr b="0" i="0" sz="1800" u="none" cap="none" strike="noStrike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?:</a:t>
            </a: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2800" u="none" cap="none" strike="noStrike">
                <a:solidFill>
                  <a:srgbClr val="1DCAFF"/>
                </a:solidFill>
                <a:latin typeface="Arial"/>
                <a:ea typeface="Arial"/>
                <a:cs typeface="Arial"/>
                <a:sym typeface="Arial"/>
              </a:rPr>
              <a:t>Working</a:t>
            </a: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800" u="none" cap="none" strike="noStrike">
              <a:solidFill>
                <a:srgbClr val="00BFA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0"/>
          <p:cNvSpPr txBox="1"/>
          <p:nvPr/>
        </p:nvSpPr>
        <p:spPr>
          <a:xfrm>
            <a:off x="425500" y="1151350"/>
            <a:ext cx="8134500" cy="3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8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We got the constraints from default layout using clone() and mapped it to constraintOne</a:t>
            </a:r>
            <a:br>
              <a:rPr b="0" i="0" lang="en" sz="1600" u="none" cap="none" strike="noStrike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6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constraintOne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clone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b="0" i="0" sz="1600" u="none" cap="none" strike="noStrike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We got the constraints from the alternate layout using load() and mapped it to constraintTwo</a:t>
            </a:r>
            <a:b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 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6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constraintTwo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load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(this,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r>
              <a:rPr b="0" i="0" lang="en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b="0" i="0" lang="en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600" u="none" cap="none" strike="noStrike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8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EEE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?:</a:t>
            </a: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2800" u="none" cap="none" strike="noStrike">
                <a:solidFill>
                  <a:srgbClr val="1DCAFF"/>
                </a:solidFill>
                <a:latin typeface="Arial"/>
                <a:ea typeface="Arial"/>
                <a:cs typeface="Arial"/>
                <a:sym typeface="Arial"/>
              </a:rPr>
              <a:t>Working</a:t>
            </a: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800" u="none" cap="none" strike="noStrike">
              <a:solidFill>
                <a:srgbClr val="00BFA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425500" y="1151350"/>
            <a:ext cx="8268900" cy="3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8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Then with the help of our TransitionManager, we initiated a default transition using beginDelayedTransition() to our root ConstraintLayout</a:t>
            </a:r>
            <a:b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6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600" u="none" cap="none" strike="noStrike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8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58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Based on the set value, we changed and applied the Constraints using the method applyTo()</a:t>
            </a:r>
            <a:b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6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applyTo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b="0" i="0" lang="en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600" u="none" cap="none" strike="noStrike">
              <a:solidFill>
                <a:srgbClr val="B2ED4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EEEE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14875" y="11309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1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8721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days of employment generated</a:t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Winner of Facebook’s India Innovation </a:t>
            </a:r>
            <a:b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Challenge</a:t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1925" y="279775"/>
            <a:ext cx="1775500" cy="63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0" l="13345" r="13571" t="0"/>
          <a:stretch/>
        </p:blipFill>
        <p:spPr>
          <a:xfrm>
            <a:off x="4861375" y="-21525"/>
            <a:ext cx="5154274" cy="518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?:</a:t>
            </a:r>
            <a:r>
              <a:rPr b="0" i="0" lang="en" sz="2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2800" u="none" cap="none" strike="noStrike">
                <a:solidFill>
                  <a:srgbClr val="B388FF"/>
                </a:solidFill>
                <a:latin typeface="Roboto"/>
                <a:ea typeface="Roboto"/>
                <a:cs typeface="Roboto"/>
                <a:sym typeface="Roboto"/>
              </a:rPr>
              <a:t>Working</a:t>
            </a:r>
            <a:r>
              <a:rPr b="0" i="0" lang="en" sz="2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2800" u="none" cap="none" strike="noStrike">
              <a:solidFill>
                <a:srgbClr val="00BFA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>
            <a:off x="150650" y="1152475"/>
            <a:ext cx="6434700" cy="37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createAnimation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constraintOne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clone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//CL id of 1st layout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ConstraintSet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constraintTwo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load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(this,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layout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r>
              <a:rPr b="0" i="0" lang="en" sz="12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b="0" i="0" lang="en" sz="12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findViewById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12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&gt;(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imageView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).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setOnClickListener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0" i="0" lang="en" sz="12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if(set)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constraintOne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constraintTwo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constraint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applyTo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!set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b="0" i="0" lang="en" sz="12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2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200" u="none" cap="none" strike="noStrike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6C6D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03" name="Google Shape;203;p32"/>
          <p:cNvPicPr preferRelativeResize="0"/>
          <p:nvPr/>
        </p:nvPicPr>
        <p:blipFill rotWithShape="1">
          <a:blip r:embed="rId4">
            <a:alphaModFix/>
          </a:blip>
          <a:srcRect b="0" l="0" r="0" t="9139"/>
          <a:stretch/>
        </p:blipFill>
        <p:spPr>
          <a:xfrm>
            <a:off x="6687242" y="1017725"/>
            <a:ext cx="2234501" cy="347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1DCAFF"/>
                </a:solidFill>
                <a:latin typeface="Roboto"/>
                <a:ea typeface="Roboto"/>
                <a:cs typeface="Roboto"/>
                <a:sym typeface="Roboto"/>
              </a:rPr>
              <a:t>FAQs</a:t>
            </a:r>
            <a:endParaRPr b="0" i="0" sz="2800" u="none" cap="none" strike="noStrike">
              <a:solidFill>
                <a:srgbClr val="00BFA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Duplicating a layout for an Animation, not a good thing right?</a:t>
            </a:r>
            <a:b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Same animation can be achieved using Object-Animator, physics based animation and other ways. Why this?</a:t>
            </a:r>
            <a:b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method needs ConstraintLayout. How about animating the nested views or the child views?</a:t>
            </a:r>
            <a:b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GPU load?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B0FF"/>
                </a:solidFill>
                <a:latin typeface="Roboto"/>
                <a:ea typeface="Roboto"/>
                <a:cs typeface="Roboto"/>
                <a:sym typeface="Roboto"/>
              </a:rPr>
              <a:t>Duplicating Layout?</a:t>
            </a:r>
            <a:endParaRPr b="0" i="0" sz="2800" u="none" cap="none" strike="noStrike">
              <a:solidFill>
                <a:srgbClr val="00B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34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If you want to animate only single view, instead of duplicating, you can do the following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constraintLayoutID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textView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minHeight 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8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200</a:t>
            </a:r>
            <a:endParaRPr b="0" i="0" sz="1800" u="none" cap="none" strike="noStrike">
              <a:solidFill>
                <a:srgbClr val="C5392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885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46739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D5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B0FF"/>
                </a:solidFill>
                <a:latin typeface="Roboto"/>
                <a:ea typeface="Roboto"/>
                <a:cs typeface="Roboto"/>
                <a:sym typeface="Roboto"/>
              </a:rPr>
              <a:t>Why this animation?</a:t>
            </a:r>
            <a:endParaRPr b="0" i="0" sz="2800" u="none" cap="none" strike="noStrike">
              <a:solidFill>
                <a:srgbClr val="00B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35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When you have your layouts built using ConstraintLayout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Less code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Less time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Less math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When you want many views to be animated on a single event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B0FF"/>
                </a:solidFill>
                <a:latin typeface="Roboto"/>
                <a:ea typeface="Roboto"/>
                <a:cs typeface="Roboto"/>
                <a:sym typeface="Roboto"/>
              </a:rPr>
              <a:t>In Nested Views?</a:t>
            </a:r>
            <a:endParaRPr b="0" i="0" sz="2800" u="none" cap="none" strike="noStrike">
              <a:solidFill>
                <a:srgbClr val="00B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36"/>
          <p:cNvSpPr txBox="1"/>
          <p:nvPr/>
        </p:nvSpPr>
        <p:spPr>
          <a:xfrm>
            <a:off x="311700" y="1152475"/>
            <a:ext cx="8436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Create primary layout with nesting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Create secondary layout without nesting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Perform the transition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B0FF"/>
                </a:solidFill>
                <a:latin typeface="Arial"/>
                <a:ea typeface="Arial"/>
                <a:cs typeface="Arial"/>
                <a:sym typeface="Arial"/>
              </a:rPr>
              <a:t>In Nested Views?</a:t>
            </a:r>
            <a:endParaRPr b="0" i="0" sz="2800" u="none" cap="none" strike="noStrike">
              <a:solidFill>
                <a:srgbClr val="00B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Google Shape;238;p37"/>
          <p:cNvPicPr preferRelativeResize="0"/>
          <p:nvPr/>
        </p:nvPicPr>
        <p:blipFill rotWithShape="1">
          <a:blip r:embed="rId4">
            <a:alphaModFix/>
          </a:blip>
          <a:srcRect b="0" l="1720" r="1098" t="1574"/>
          <a:stretch/>
        </p:blipFill>
        <p:spPr>
          <a:xfrm>
            <a:off x="3329375" y="1179709"/>
            <a:ext cx="2694650" cy="3779116"/>
          </a:xfrm>
          <a:prstGeom prst="rect">
            <a:avLst/>
          </a:prstGeom>
          <a:noFill/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9" name="Google Shape;239;p37"/>
          <p:cNvPicPr preferRelativeResize="0"/>
          <p:nvPr/>
        </p:nvPicPr>
        <p:blipFill rotWithShape="1">
          <a:blip r:embed="rId5">
            <a:alphaModFix/>
          </a:blip>
          <a:srcRect b="1638" l="0" r="0" t="837"/>
          <a:stretch/>
        </p:blipFill>
        <p:spPr>
          <a:xfrm>
            <a:off x="470750" y="1170125"/>
            <a:ext cx="2694650" cy="379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2300" y="1170125"/>
            <a:ext cx="247577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Java &amp; Kotlin Example (1/2)</a:t>
            </a:r>
            <a:endParaRPr b="0" i="0" sz="28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38"/>
          <p:cNvPicPr preferRelativeResize="0"/>
          <p:nvPr/>
        </p:nvPicPr>
        <p:blipFill rotWithShape="1">
          <a:blip r:embed="rId4">
            <a:alphaModFix/>
          </a:blip>
          <a:srcRect b="0" l="0" r="50828" t="13111"/>
          <a:stretch/>
        </p:blipFill>
        <p:spPr>
          <a:xfrm>
            <a:off x="311700" y="1493300"/>
            <a:ext cx="2061476" cy="295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/>
          <p:cNvPicPr preferRelativeResize="0"/>
          <p:nvPr/>
        </p:nvPicPr>
        <p:blipFill rotWithShape="1">
          <a:blip r:embed="rId4">
            <a:alphaModFix/>
          </a:blip>
          <a:srcRect b="0" l="50828" r="0" t="13111"/>
          <a:stretch/>
        </p:blipFill>
        <p:spPr>
          <a:xfrm>
            <a:off x="2373177" y="1493300"/>
            <a:ext cx="2061476" cy="295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5">
            <a:alphaModFix/>
          </a:blip>
          <a:srcRect b="0" l="0" r="51366" t="13457"/>
          <a:stretch/>
        </p:blipFill>
        <p:spPr>
          <a:xfrm>
            <a:off x="4786175" y="1493300"/>
            <a:ext cx="2023059" cy="2930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8"/>
          <p:cNvPicPr preferRelativeResize="0"/>
          <p:nvPr/>
        </p:nvPicPr>
        <p:blipFill rotWithShape="1">
          <a:blip r:embed="rId5">
            <a:alphaModFix/>
          </a:blip>
          <a:srcRect b="0" l="51269" r="0" t="12671"/>
          <a:stretch/>
        </p:blipFill>
        <p:spPr>
          <a:xfrm>
            <a:off x="6809237" y="1493300"/>
            <a:ext cx="2023064" cy="295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Java &amp; Kotlin Example (2/2)</a:t>
            </a:r>
            <a:endParaRPr b="0" i="0" sz="28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9"/>
          <p:cNvPicPr preferRelativeResize="0"/>
          <p:nvPr/>
        </p:nvPicPr>
        <p:blipFill rotWithShape="1">
          <a:blip r:embed="rId4">
            <a:alphaModFix/>
          </a:blip>
          <a:srcRect b="0" l="1652" r="51533" t="11870"/>
          <a:stretch/>
        </p:blipFill>
        <p:spPr>
          <a:xfrm>
            <a:off x="485925" y="1303650"/>
            <a:ext cx="2062150" cy="336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9"/>
          <p:cNvPicPr preferRelativeResize="0"/>
          <p:nvPr/>
        </p:nvPicPr>
        <p:blipFill rotWithShape="1">
          <a:blip r:embed="rId4">
            <a:alphaModFix/>
          </a:blip>
          <a:srcRect b="0" l="51155" r="0" t="11870"/>
          <a:stretch/>
        </p:blipFill>
        <p:spPr>
          <a:xfrm>
            <a:off x="2548075" y="1303650"/>
            <a:ext cx="2151599" cy="336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11350" y="1244400"/>
            <a:ext cx="2201300" cy="342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Profile Example (1/2)</a:t>
            </a:r>
            <a:endParaRPr b="0" i="0" sz="28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95588" y="1254338"/>
            <a:ext cx="2051500" cy="3213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40"/>
          <p:cNvPicPr preferRelativeResize="0"/>
          <p:nvPr/>
        </p:nvPicPr>
        <p:blipFill rotWithShape="1">
          <a:blip r:embed="rId5">
            <a:alphaModFix/>
          </a:blip>
          <a:srcRect b="-1666" l="0" r="0" t="0"/>
          <a:stretch/>
        </p:blipFill>
        <p:spPr>
          <a:xfrm>
            <a:off x="6847075" y="1258575"/>
            <a:ext cx="2088875" cy="32721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0"/>
          <p:cNvPicPr preferRelativeResize="0"/>
          <p:nvPr/>
        </p:nvPicPr>
        <p:blipFill rotWithShape="1">
          <a:blip r:embed="rId6">
            <a:alphaModFix/>
          </a:blip>
          <a:srcRect b="0" l="0" r="52116" t="0"/>
          <a:stretch/>
        </p:blipFill>
        <p:spPr>
          <a:xfrm>
            <a:off x="422475" y="1287850"/>
            <a:ext cx="2009578" cy="321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0"/>
          <p:cNvPicPr preferRelativeResize="0"/>
          <p:nvPr/>
        </p:nvPicPr>
        <p:blipFill rotWithShape="1">
          <a:blip r:embed="rId6">
            <a:alphaModFix/>
          </a:blip>
          <a:srcRect b="0" l="50805" r="0" t="0"/>
          <a:stretch/>
        </p:blipFill>
        <p:spPr>
          <a:xfrm>
            <a:off x="2432050" y="1287850"/>
            <a:ext cx="2051474" cy="3193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Profile Example (2/2)</a:t>
            </a:r>
            <a:endParaRPr b="0" i="0" sz="28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6" name="Google Shape;276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73175" y="1236925"/>
            <a:ext cx="2322075" cy="361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Pit </a:t>
            </a:r>
            <a:r>
              <a:rPr b="0" i="0" lang="en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Stops</a:t>
            </a:r>
            <a:endParaRPr b="0" i="0" sz="2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389600"/>
            <a:ext cx="31101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ConstraintLayout Intro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Animation Examples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Basic Example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it works?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FAQs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Other Examples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Transitions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Heads-up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6421" y="770800"/>
            <a:ext cx="2288404" cy="458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2"/>
          <p:cNvSpPr txBox="1"/>
          <p:nvPr/>
        </p:nvSpPr>
        <p:spPr>
          <a:xfrm>
            <a:off x="311700" y="1270850"/>
            <a:ext cx="3999900" cy="27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BounceInterpolator</a:t>
            </a:r>
            <a:b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CycleInterpolator</a:t>
            </a:r>
            <a:b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DecelerateInterpolator</a:t>
            </a:r>
            <a:b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42"/>
          <p:cNvSpPr txBox="1"/>
          <p:nvPr/>
        </p:nvSpPr>
        <p:spPr>
          <a:xfrm>
            <a:off x="4520800" y="1270840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LinearInterpolator</a:t>
            </a:r>
            <a:b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OvershootInterpolator</a:t>
            </a:r>
            <a:b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PathInterpolator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4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</a:t>
            </a:r>
            <a:r>
              <a:rPr b="0" i="0" lang="en" sz="2800" u="none" cap="none" strike="noStrike">
                <a:solidFill>
                  <a:srgbClr val="00BFA4"/>
                </a:solidFill>
                <a:latin typeface="Arial"/>
                <a:ea typeface="Arial"/>
                <a:cs typeface="Arial"/>
                <a:sym typeface="Arial"/>
              </a:rPr>
              <a:t>Transitions</a:t>
            </a:r>
            <a:endParaRPr b="0" i="0" sz="2800" u="none" cap="none" strike="noStrike">
              <a:solidFill>
                <a:srgbClr val="00BFA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B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42"/>
          <p:cNvSpPr txBox="1"/>
          <p:nvPr/>
        </p:nvSpPr>
        <p:spPr>
          <a:xfrm>
            <a:off x="450750" y="3443350"/>
            <a:ext cx="8242500" cy="10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transition 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8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ChangeBounds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transition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interpolator 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8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OvershootInterpolator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en" sz="1800" u="none" cap="none" strike="noStrike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TransitionManager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beginDelayedTransition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root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b="0" i="0" lang="en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transition</a:t>
            </a:r>
            <a:r>
              <a:rPr b="0" i="0" lang="en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F9D58"/>
                </a:solidFill>
                <a:latin typeface="Arial"/>
                <a:ea typeface="Arial"/>
                <a:cs typeface="Arial"/>
                <a:sym typeface="Arial"/>
              </a:rPr>
              <a:t>Heads Up</a:t>
            </a:r>
            <a:endParaRPr b="0" i="0" sz="2800" u="none" cap="none" strike="noStrike">
              <a:solidFill>
                <a:srgbClr val="0F9D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43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8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ConstraintLayout and ConstraintSet supports from API 9 onwards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TransitionManager is from API 14 onwards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Beware of nesting layouts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Beware of load() method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4"/>
          <p:cNvSpPr txBox="1"/>
          <p:nvPr/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" sz="6000" u="none" cap="none" strike="noStrike">
                <a:solidFill>
                  <a:srgbClr val="5572FA"/>
                </a:solidFill>
                <a:latin typeface="Roboto"/>
                <a:ea typeface="Roboto"/>
                <a:cs typeface="Roboto"/>
                <a:sym typeface="Roboto"/>
              </a:rPr>
              <a:t>Recap</a:t>
            </a:r>
            <a:endParaRPr b="0" i="0" sz="6000" u="none" cap="none" strike="noStrike">
              <a:solidFill>
                <a:srgbClr val="5572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4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6C6DA"/>
                </a:solidFill>
                <a:latin typeface="Arial"/>
                <a:ea typeface="Arial"/>
                <a:cs typeface="Arial"/>
                <a:sym typeface="Arial"/>
              </a:rPr>
              <a:t>Other Resources</a:t>
            </a:r>
            <a:endParaRPr b="0" i="0" sz="2800" u="none" cap="none" strike="noStrike">
              <a:solidFill>
                <a:srgbClr val="26C6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45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8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Github project - </a:t>
            </a:r>
            <a:r>
              <a:rPr b="0" i="0" lang="en" sz="18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goo.gl/ibchbB</a:t>
            </a:r>
            <a:endParaRPr b="0" i="0" sz="1800" u="none" cap="none" strike="noStrike">
              <a:solidFill>
                <a:srgbClr val="DB443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Medium post on ConstraintLayout Animation - </a:t>
            </a:r>
            <a:r>
              <a:rPr b="0" i="0" lang="en" sz="18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goo.gl/i5Thzq</a:t>
            </a:r>
            <a:endParaRPr b="0" i="0" sz="1800" u="none" cap="none" strike="noStrike">
              <a:solidFill>
                <a:srgbClr val="DB443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Video by Sean McQuillan -</a:t>
            </a:r>
            <a:r>
              <a:rPr b="0" i="0" lang="en" sz="1800" u="none" cap="none" strike="noStrike">
                <a:solidFill>
                  <a:srgbClr val="D81B6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8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goo.gl/yrUdci</a:t>
            </a:r>
            <a:endParaRPr b="0" i="0" sz="1800" u="none" cap="none" strike="noStrike">
              <a:solidFill>
                <a:srgbClr val="DB443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Robinhood Engineering post - </a:t>
            </a:r>
            <a:r>
              <a:rPr b="0" i="0" lang="en" sz="18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goo.gl/f8RczZ</a:t>
            </a:r>
            <a:endParaRPr b="0" i="0" sz="1800" u="none" cap="none" strike="noStrike">
              <a:solidFill>
                <a:srgbClr val="DB443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6"/>
          <p:cNvSpPr txBox="1"/>
          <p:nvPr/>
        </p:nvSpPr>
        <p:spPr>
          <a:xfrm>
            <a:off x="311700" y="933950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" sz="7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Thank</a:t>
            </a:r>
            <a:r>
              <a:rPr b="0" i="0" lang="en" sz="7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7200" u="none" cap="none" strike="noStrike">
                <a:solidFill>
                  <a:srgbClr val="5572FA"/>
                </a:solidFill>
                <a:latin typeface="Roboto"/>
                <a:ea typeface="Roboto"/>
                <a:cs typeface="Roboto"/>
                <a:sym typeface="Roboto"/>
              </a:rPr>
              <a:t>you</a:t>
            </a:r>
            <a:endParaRPr b="0" i="0" sz="7200" u="none" cap="none" strike="noStrike">
              <a:solidFill>
                <a:srgbClr val="5572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71204" y="3279650"/>
            <a:ext cx="745698" cy="749848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6"/>
          <p:cNvSpPr txBox="1"/>
          <p:nvPr/>
        </p:nvSpPr>
        <p:spPr>
          <a:xfrm>
            <a:off x="3900796" y="3330250"/>
            <a:ext cx="21720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Hari Vignesh Jayapalan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B0FF"/>
                </a:solidFill>
                <a:latin typeface="Roboto"/>
                <a:ea typeface="Roboto"/>
                <a:cs typeface="Roboto"/>
                <a:sym typeface="Roboto"/>
              </a:rPr>
              <a:t>@HariOfSpades</a:t>
            </a:r>
            <a:endParaRPr b="0" i="0" sz="1400" u="none" cap="none" strike="noStrike">
              <a:solidFill>
                <a:srgbClr val="00B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Intro: </a:t>
            </a:r>
            <a:r>
              <a:rPr b="0" i="0" lang="en" sz="2800" u="none" cap="none" strike="noStrike">
                <a:solidFill>
                  <a:srgbClr val="5572FA"/>
                </a:solidFill>
                <a:latin typeface="Arial"/>
                <a:ea typeface="Arial"/>
                <a:cs typeface="Arial"/>
                <a:sym typeface="Arial"/>
              </a:rPr>
              <a:t>ConstraintLayout</a:t>
            </a:r>
            <a:endParaRPr b="0" i="0" sz="2800" u="none" cap="none" strike="noStrike">
              <a:solidFill>
                <a:srgbClr val="5572F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powerful RelativeLayout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Flat view hierarchy management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Flexible with Layout Editor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Responsive UI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0" l="50799" r="0" t="0"/>
          <a:stretch/>
        </p:blipFill>
        <p:spPr>
          <a:xfrm>
            <a:off x="5404675" y="1488500"/>
            <a:ext cx="2446650" cy="376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Working:</a:t>
            </a: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2800" u="none" cap="none" strike="noStrike">
                <a:solidFill>
                  <a:srgbClr val="5572FA"/>
                </a:solidFill>
                <a:latin typeface="Arial"/>
                <a:ea typeface="Arial"/>
                <a:cs typeface="Arial"/>
                <a:sym typeface="Arial"/>
              </a:rPr>
              <a:t>ConstraintLayout</a:t>
            </a:r>
            <a:endParaRPr b="0" i="0" sz="2800" u="none" cap="none" strike="noStrike">
              <a:solidFill>
                <a:srgbClr val="5572F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Constraints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Equations</a:t>
            </a:r>
            <a:endParaRPr b="0" i="0" sz="18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Solver</a:t>
            </a:r>
            <a:endParaRPr b="0" i="0" sz="18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04700" y="1465100"/>
            <a:ext cx="4527599" cy="3420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Working: </a:t>
            </a:r>
            <a:r>
              <a:rPr b="0" i="0" lang="en" sz="2800" u="none" cap="none" strike="noStrike">
                <a:solidFill>
                  <a:srgbClr val="5572FA"/>
                </a:solidFill>
                <a:latin typeface="Arial"/>
                <a:ea typeface="Arial"/>
                <a:cs typeface="Arial"/>
                <a:sym typeface="Arial"/>
              </a:rPr>
              <a:t>ConstraintLayout</a:t>
            </a:r>
            <a:endParaRPr b="0" i="0" sz="2800" u="none" cap="none" strike="noStrike">
              <a:solidFill>
                <a:srgbClr val="5572F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Constraints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Equations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Solver</a:t>
            </a:r>
            <a:endParaRPr b="0" i="0" sz="18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4625100" y="1887800"/>
            <a:ext cx="3657600" cy="20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a1x1 + …. + a1xn = b</a:t>
            </a:r>
            <a:endParaRPr b="0" i="0" sz="24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a1x1 + …. + a1xn &lt;= b</a:t>
            </a:r>
            <a:endParaRPr b="0" i="0" sz="24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a1x1 + …. + a1xn &gt;= b</a:t>
            </a:r>
            <a:endParaRPr b="0" i="0" sz="24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Working: </a:t>
            </a:r>
            <a:r>
              <a:rPr b="0" i="0" lang="en" sz="2800" u="none" cap="none" strike="noStrike">
                <a:solidFill>
                  <a:srgbClr val="5572FA"/>
                </a:solidFill>
                <a:latin typeface="Arial"/>
                <a:ea typeface="Arial"/>
                <a:cs typeface="Arial"/>
                <a:sym typeface="Arial"/>
              </a:rPr>
              <a:t>ConstraintLayout</a:t>
            </a:r>
            <a:endParaRPr b="0" i="0" sz="2800" u="none" cap="none" strike="noStrike">
              <a:solidFill>
                <a:srgbClr val="5572F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Constraints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Equations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Solver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4459925" y="1887800"/>
            <a:ext cx="4117800" cy="20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Cassowary linear arithmetic constraint solving algorithm</a:t>
            </a:r>
            <a:endParaRPr b="0" i="0" sz="24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Examples:</a:t>
            </a: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28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Animation</a:t>
            </a:r>
            <a:endParaRPr b="0" i="0" sz="28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9100" y="1334498"/>
            <a:ext cx="2234501" cy="3478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78315" y="1334500"/>
            <a:ext cx="2036128" cy="3478376"/>
          </a:xfrm>
          <a:prstGeom prst="rect">
            <a:avLst/>
          </a:prstGeom>
          <a:noFill/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67750" y="1279950"/>
            <a:ext cx="2322075" cy="3614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</a:t>
            </a: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0" lang="en" sz="2800" u="none" cap="none" strike="noStrike">
                <a:solidFill>
                  <a:srgbClr val="B388FF"/>
                </a:solidFill>
                <a:latin typeface="Arial"/>
                <a:ea typeface="Arial"/>
                <a:cs typeface="Arial"/>
                <a:sym typeface="Arial"/>
              </a:rPr>
              <a:t>Basic</a:t>
            </a:r>
            <a:endParaRPr b="0" i="0" sz="2800" u="none" cap="none" strike="noStrike">
              <a:solidFill>
                <a:srgbClr val="B388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Click on the Android Mascot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Translate it to the bottom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Increase the size of the Mascot at the end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Click from bottom, viceversa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3">
            <a:alphaModFix/>
          </a:blip>
          <a:srcRect b="0" l="0" r="0" t="9139"/>
          <a:stretch/>
        </p:blipFill>
        <p:spPr>
          <a:xfrm>
            <a:off x="5761850" y="1097275"/>
            <a:ext cx="2234501" cy="347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32300" y="164450"/>
            <a:ext cx="1303650" cy="3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